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6" r:id="rId4"/>
    <p:sldId id="258" r:id="rId5"/>
    <p:sldId id="259" r:id="rId6"/>
    <p:sldId id="260" r:id="rId7"/>
    <p:sldId id="265" r:id="rId8"/>
    <p:sldId id="263" r:id="rId9"/>
    <p:sldId id="264" r:id="rId10"/>
    <p:sldId id="267" r:id="rId11"/>
  </p:sldIdLst>
  <p:sldSz cx="9144000" cy="6858000" type="screen4x3"/>
  <p:notesSz cx="6858000" cy="9144000"/>
  <p:custDataLst>
    <p:tags r:id="rId12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05592A-C388-4FED-A268-696690F9E62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0E64D6-DE2C-4B8F-A225-CCAF30996D5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D85807-C697-4690-AF93-DE700A2FB9A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A1C895-507F-456E-87DC-F67678431D4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77A215-1D4D-4BAC-8F0C-DD9B6FC354E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2EF312-C629-493C-8BB4-25347B3C7D5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2233B2-A39C-42E9-8E0A-D30FE6717FE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3CAA98-DCFD-4280-B697-634EDED3940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365790-19EF-469B-B744-1A301801392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4E721D-AB35-4E82-8D10-70A4E03D30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E6D5C7-55AE-4527-9AED-BBFFF5A3F59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82"/>
            </a:gs>
            <a:gs pos="13000">
              <a:srgbClr val="0047FF"/>
            </a:gs>
            <a:gs pos="28000">
              <a:srgbClr val="000082"/>
            </a:gs>
            <a:gs pos="42999">
              <a:srgbClr val="0047FF"/>
            </a:gs>
            <a:gs pos="58000">
              <a:srgbClr val="000082"/>
            </a:gs>
            <a:gs pos="72000">
              <a:srgbClr val="0047FF"/>
            </a:gs>
            <a:gs pos="87000">
              <a:srgbClr val="000082"/>
            </a:gs>
            <a:gs pos="100000">
              <a:srgbClr val="0047FF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D6224AA-62F5-41C1-B866-9C568F89193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random/>
  </p:transition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3124200"/>
            <a:ext cx="7772400" cy="1470025"/>
          </a:xfrm>
        </p:spPr>
        <p:txBody>
          <a:bodyPr/>
          <a:lstStyle/>
          <a:p>
            <a:r>
              <a:rPr lang="en-US"/>
              <a:t>VSEPR Theory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66800" y="4876800"/>
            <a:ext cx="7315200" cy="1752600"/>
          </a:xfrm>
        </p:spPr>
        <p:txBody>
          <a:bodyPr/>
          <a:lstStyle/>
          <a:p>
            <a:r>
              <a:rPr lang="en-US"/>
              <a:t>Valence Shell Electron Pair Repulsion</a:t>
            </a:r>
          </a:p>
        </p:txBody>
      </p:sp>
      <p:pic>
        <p:nvPicPr>
          <p:cNvPr id="2053" name="Picture 5" descr="VSEP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875" y="228600"/>
            <a:ext cx="2524125" cy="2533650"/>
          </a:xfrm>
          <a:prstGeom prst="rect">
            <a:avLst/>
          </a:prstGeom>
          <a:noFill/>
        </p:spPr>
      </p:pic>
    </p:spTree>
    <p:custDataLst>
      <p:tags r:id="rId1"/>
    </p:custDataLst>
  </p:cSld>
  <p:clrMapOvr>
    <a:masterClrMapping/>
  </p:clrMapOvr>
  <p:transition>
    <p:random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41" name="Picture 5" descr="VSEPR_geometrie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304800"/>
            <a:ext cx="8001000" cy="6346825"/>
          </a:xfrm>
          <a:prstGeom prst="rect">
            <a:avLst/>
          </a:prstGeom>
          <a:noFill/>
        </p:spPr>
      </p:pic>
    </p:spTree>
    <p:custDataLst>
      <p:tags r:id="rId1"/>
    </p:custData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VSEPR Theory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00200"/>
            <a:ext cx="8382000" cy="5105400"/>
          </a:xfrm>
        </p:spPr>
        <p:txBody>
          <a:bodyPr/>
          <a:lstStyle/>
          <a:p>
            <a:r>
              <a:rPr lang="en-US"/>
              <a:t>Predicts the molecular shape of a bonded molecule</a:t>
            </a:r>
          </a:p>
          <a:p>
            <a:r>
              <a:rPr lang="en-US"/>
              <a:t>Electrons around the central atom arrange themselves as far apart from each other as possible</a:t>
            </a:r>
          </a:p>
          <a:p>
            <a:r>
              <a:rPr lang="en-US"/>
              <a:t>Unshared pairs of electrons (lone pairs) on the central atom repel the most</a:t>
            </a:r>
          </a:p>
          <a:p>
            <a:r>
              <a:rPr lang="en-US"/>
              <a:t>So only look at what is connected to the central atom</a:t>
            </a:r>
          </a:p>
        </p:txBody>
      </p:sp>
    </p:spTree>
    <p:custDataLst>
      <p:tags r:id="rId1"/>
    </p:custData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066800"/>
            <a:ext cx="7772400" cy="1470025"/>
          </a:xfrm>
        </p:spPr>
        <p:txBody>
          <a:bodyPr/>
          <a:lstStyle/>
          <a:p>
            <a:r>
              <a:rPr lang="en-US" sz="5400"/>
              <a:t>These are for molecules with only paired electrons around the central atom.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3316" name="Picture 4" descr="MPj0402474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19400" y="3505200"/>
            <a:ext cx="3276600" cy="3276600"/>
          </a:xfrm>
          <a:prstGeom prst="rect">
            <a:avLst/>
          </a:prstGeom>
          <a:noFill/>
        </p:spPr>
      </p:pic>
    </p:spTree>
    <p:custDataLst>
      <p:tags r:id="rId1"/>
    </p:custData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Linear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2 atoms attached to center atom</a:t>
            </a:r>
          </a:p>
          <a:p>
            <a:r>
              <a:rPr lang="en-US"/>
              <a:t>0 unshared pairs (lone pairs)</a:t>
            </a:r>
          </a:p>
          <a:p>
            <a:endParaRPr lang="en-US"/>
          </a:p>
          <a:p>
            <a:r>
              <a:rPr lang="en-US"/>
              <a:t>Bond angle = 180</a:t>
            </a:r>
            <a:r>
              <a:rPr lang="en-US" baseline="30000"/>
              <a:t>o</a:t>
            </a:r>
            <a:endParaRPr lang="en-US"/>
          </a:p>
          <a:p>
            <a:endParaRPr lang="en-US"/>
          </a:p>
          <a:p>
            <a:r>
              <a:rPr lang="en-US"/>
              <a:t>Type: AB</a:t>
            </a:r>
            <a:r>
              <a:rPr lang="en-US" baseline="-25000"/>
              <a:t>2</a:t>
            </a:r>
            <a:endParaRPr lang="en-US"/>
          </a:p>
          <a:p>
            <a:r>
              <a:rPr lang="en-US"/>
              <a:t>Ex. : BeF</a:t>
            </a:r>
            <a:r>
              <a:rPr lang="en-US" baseline="-25000"/>
              <a:t>2</a:t>
            </a:r>
            <a:endParaRPr lang="en-US"/>
          </a:p>
        </p:txBody>
      </p:sp>
      <p:pic>
        <p:nvPicPr>
          <p:cNvPr id="4101" name="Picture 5" descr="2BP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00600" y="3886200"/>
            <a:ext cx="4114800" cy="2571750"/>
          </a:xfrm>
          <a:prstGeom prst="rect">
            <a:avLst/>
          </a:prstGeom>
          <a:noFill/>
        </p:spPr>
      </p:pic>
    </p:spTree>
    <p:custDataLst>
      <p:tags r:id="rId1"/>
    </p:custData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Trigonal Planar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3 atoms attached to center atom</a:t>
            </a:r>
          </a:p>
          <a:p>
            <a:r>
              <a:rPr lang="en-US"/>
              <a:t>0 lone pairs</a:t>
            </a:r>
          </a:p>
          <a:p>
            <a:endParaRPr lang="en-US"/>
          </a:p>
          <a:p>
            <a:r>
              <a:rPr lang="en-US"/>
              <a:t>Bond angle = 120</a:t>
            </a:r>
            <a:r>
              <a:rPr lang="en-US" baseline="30000"/>
              <a:t>o</a:t>
            </a:r>
            <a:endParaRPr lang="en-US"/>
          </a:p>
          <a:p>
            <a:endParaRPr lang="en-US"/>
          </a:p>
          <a:p>
            <a:r>
              <a:rPr lang="en-US"/>
              <a:t>Type: AB</a:t>
            </a:r>
            <a:r>
              <a:rPr lang="en-US" baseline="-25000"/>
              <a:t>3</a:t>
            </a:r>
          </a:p>
          <a:p>
            <a:r>
              <a:rPr lang="en-US"/>
              <a:t>Ex. : AlF</a:t>
            </a:r>
            <a:r>
              <a:rPr lang="en-US" baseline="-25000"/>
              <a:t>3</a:t>
            </a:r>
            <a:endParaRPr lang="en-US"/>
          </a:p>
        </p:txBody>
      </p:sp>
      <p:pic>
        <p:nvPicPr>
          <p:cNvPr id="5125" name="Picture 5" descr="3BP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76800" y="3886200"/>
            <a:ext cx="3886200" cy="2698750"/>
          </a:xfrm>
          <a:prstGeom prst="rect">
            <a:avLst/>
          </a:prstGeom>
          <a:noFill/>
        </p:spPr>
      </p:pic>
    </p:spTree>
    <p:custDataLst>
      <p:tags r:id="rId1"/>
    </p:custData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Tetrahedral 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4 atoms attached to center atom</a:t>
            </a:r>
          </a:p>
          <a:p>
            <a:r>
              <a:rPr lang="en-US"/>
              <a:t>0 lone pairs</a:t>
            </a:r>
          </a:p>
          <a:p>
            <a:endParaRPr lang="en-US"/>
          </a:p>
          <a:p>
            <a:r>
              <a:rPr lang="en-US"/>
              <a:t>Bond angle = 109.5</a:t>
            </a:r>
            <a:r>
              <a:rPr lang="en-US" baseline="30000"/>
              <a:t>o</a:t>
            </a:r>
            <a:endParaRPr lang="en-US"/>
          </a:p>
          <a:p>
            <a:endParaRPr lang="en-US"/>
          </a:p>
          <a:p>
            <a:r>
              <a:rPr lang="en-US"/>
              <a:t>Type: AB</a:t>
            </a:r>
            <a:r>
              <a:rPr lang="en-US" baseline="-25000"/>
              <a:t>4</a:t>
            </a:r>
          </a:p>
          <a:p>
            <a:r>
              <a:rPr lang="en-US"/>
              <a:t>Ex. : CH</a:t>
            </a:r>
            <a:r>
              <a:rPr lang="en-US" baseline="-25000"/>
              <a:t>4</a:t>
            </a:r>
            <a:endParaRPr lang="en-US"/>
          </a:p>
        </p:txBody>
      </p:sp>
      <p:pic>
        <p:nvPicPr>
          <p:cNvPr id="6150" name="Picture 6" descr="4BP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92713" y="2971800"/>
            <a:ext cx="3494087" cy="3581400"/>
          </a:xfrm>
          <a:prstGeom prst="rect">
            <a:avLst/>
          </a:prstGeom>
          <a:noFill/>
        </p:spPr>
      </p:pic>
    </p:spTree>
    <p:custDataLst>
      <p:tags r:id="rId1"/>
    </p:custData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1371600"/>
            <a:ext cx="7772400" cy="1470025"/>
          </a:xfrm>
        </p:spPr>
        <p:txBody>
          <a:bodyPr/>
          <a:lstStyle/>
          <a:p>
            <a:r>
              <a:rPr lang="en-US" sz="5400"/>
              <a:t>These are for molecules with both paired and unshared (lone) pairs of electrons around the central atom.</a:t>
            </a:r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1270" name="Picture 6" descr="MPj0402301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71800" y="4160838"/>
            <a:ext cx="3276600" cy="2620962"/>
          </a:xfrm>
          <a:prstGeom prst="rect">
            <a:avLst/>
          </a:prstGeom>
          <a:noFill/>
        </p:spPr>
      </p:pic>
    </p:spTree>
    <p:custDataLst>
      <p:tags r:id="rId1"/>
    </p:custData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Bent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2 atoms attached to center atom</a:t>
            </a:r>
          </a:p>
          <a:p>
            <a:r>
              <a:rPr lang="en-US"/>
              <a:t>2 lone pairs</a:t>
            </a:r>
          </a:p>
          <a:p>
            <a:endParaRPr lang="en-US"/>
          </a:p>
          <a:p>
            <a:r>
              <a:rPr lang="en-US"/>
              <a:t>Bond angle = 104.5</a:t>
            </a:r>
            <a:r>
              <a:rPr lang="en-US" baseline="30000"/>
              <a:t>o</a:t>
            </a:r>
            <a:endParaRPr lang="en-US"/>
          </a:p>
          <a:p>
            <a:endParaRPr lang="en-US"/>
          </a:p>
          <a:p>
            <a:r>
              <a:rPr lang="en-US"/>
              <a:t>Type: AB</a:t>
            </a:r>
            <a:r>
              <a:rPr lang="en-US" baseline="-25000"/>
              <a:t>2</a:t>
            </a:r>
            <a:r>
              <a:rPr lang="en-US"/>
              <a:t>E</a:t>
            </a:r>
            <a:r>
              <a:rPr lang="en-US" baseline="-25000"/>
              <a:t>2</a:t>
            </a:r>
          </a:p>
          <a:p>
            <a:r>
              <a:rPr lang="en-US"/>
              <a:t>Ex. : H</a:t>
            </a:r>
            <a:r>
              <a:rPr lang="en-US" baseline="-25000"/>
              <a:t>2</a:t>
            </a:r>
            <a:r>
              <a:rPr lang="en-US"/>
              <a:t>O</a:t>
            </a:r>
          </a:p>
        </p:txBody>
      </p:sp>
      <p:pic>
        <p:nvPicPr>
          <p:cNvPr id="9222" name="Picture 6" descr="2BP2LP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05400" y="2971800"/>
            <a:ext cx="3733800" cy="3733800"/>
          </a:xfrm>
          <a:prstGeom prst="rect">
            <a:avLst/>
          </a:prstGeom>
          <a:noFill/>
        </p:spPr>
      </p:pic>
    </p:spTree>
    <p:custDataLst>
      <p:tags r:id="rId1"/>
    </p:custData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Trigonal Pyramidal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3 atoms attached to center atom</a:t>
            </a:r>
          </a:p>
          <a:p>
            <a:r>
              <a:rPr lang="en-US"/>
              <a:t>1 lone pair</a:t>
            </a:r>
          </a:p>
          <a:p>
            <a:endParaRPr lang="en-US"/>
          </a:p>
          <a:p>
            <a:r>
              <a:rPr lang="en-US"/>
              <a:t>Bond angle = 107</a:t>
            </a:r>
            <a:r>
              <a:rPr lang="en-US" baseline="30000"/>
              <a:t>o</a:t>
            </a:r>
            <a:endParaRPr lang="en-US"/>
          </a:p>
          <a:p>
            <a:endParaRPr lang="en-US"/>
          </a:p>
          <a:p>
            <a:r>
              <a:rPr lang="en-US"/>
              <a:t>Type: AB</a:t>
            </a:r>
            <a:r>
              <a:rPr lang="en-US" baseline="-25000"/>
              <a:t>3</a:t>
            </a:r>
            <a:r>
              <a:rPr lang="en-US"/>
              <a:t>E</a:t>
            </a:r>
            <a:endParaRPr lang="en-US" baseline="-25000"/>
          </a:p>
          <a:p>
            <a:r>
              <a:rPr lang="en-US"/>
              <a:t>Ex. : NH</a:t>
            </a:r>
            <a:r>
              <a:rPr lang="en-US" baseline="-25000"/>
              <a:t>3</a:t>
            </a:r>
            <a:endParaRPr lang="en-US"/>
          </a:p>
        </p:txBody>
      </p:sp>
      <p:pic>
        <p:nvPicPr>
          <p:cNvPr id="10246" name="Picture 6" descr="3BP1LP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53000" y="2819400"/>
            <a:ext cx="3886200" cy="3886200"/>
          </a:xfrm>
          <a:prstGeom prst="rect">
            <a:avLst/>
          </a:prstGeom>
          <a:noFill/>
        </p:spPr>
      </p:pic>
    </p:spTree>
    <p:custDataLst>
      <p:tags r:id="rId1"/>
    </p:custData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uiExpand="1" build="p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PVERSION" val="2008"/>
  <p:tag name="POWERPOINTVERSION" val="11.0"/>
  <p:tag name="PPVERSION" val="11.0"/>
  <p:tag name="DELIMITERS" val="3.1"/>
  <p:tag name="SHOWBARVISIBLE" val="True"/>
  <p:tag name="EXPANDSHOWBAR" val="True"/>
  <p:tag name="USESECONDARYMONITOR" val="True"/>
  <p:tag name="BULLETTYPE" val="3"/>
  <p:tag name="ANSWERNOWSTYLE" val="-1"/>
  <p:tag name="ANSWERNOWTEXT" val="Answer Now"/>
  <p:tag name="COUNTDOWNSTYLE" val="-1"/>
  <p:tag name="RESPCOUNTERSTYLE" val="-1"/>
  <p:tag name="RESPCOUNTERFORMAT" val="0"/>
  <p:tag name="RESPTABLESTYLE" val="0"/>
  <p:tag name="COUNTDOWNSECONDS" val="10"/>
  <p:tag name="INPUTSOURCE" val="1"/>
  <p:tag name="NUMRESPONSES" val="1"/>
  <p:tag name="ALLOWDUPLICATES" val="False"/>
  <p:tag name="BACKUPSESSIONS" val="True"/>
  <p:tag name="BACKUPMAINTENANCE" val="7"/>
  <p:tag name="CHARTVALUEFORMAT" val="0%"/>
  <p:tag name="AUTOADVANCE" val="False"/>
  <p:tag name="REVIEWONLY" val="False"/>
  <p:tag name="ROTATIONINTERVAL" val="2"/>
  <p:tag name="AUTOUPDATEALIASES" val="True"/>
  <p:tag name="STDCHART" val="1"/>
  <p:tag name="PARTICIPANTSINLEADERBOARD" val="5"/>
  <p:tag name="TEAMSINLEADERBOARD" val="5"/>
  <p:tag name="MAXRESPONDERS" val="5"/>
  <p:tag name="BUBBLENAMEVISIBLE" val="True"/>
  <p:tag name="BUBBLESIZEVISIBLE" val="True"/>
  <p:tag name="BUBBLEVALUEFORMAT" val="0.0"/>
  <p:tag name="BUBBLEGROUPING" val="3"/>
  <p:tag name="DEFAULTNUMTEAMS" val="5"/>
  <p:tag name="CUSTOMGRIDBACKCOLOR" val="-2830136"/>
  <p:tag name="CUSTOMCELLFORECOLOR" val="-16777216"/>
  <p:tag name="CUSTOMCELLBACKCOLOR1" val="-657956"/>
  <p:tag name="CUSTOMCELLBACKCOLOR2" val="-13395457"/>
  <p:tag name="CUSTOMCELLBACKCOLOR3" val="-268652"/>
  <p:tag name="CUSTOMCELLBACKCOLOR4" val="-8355712"/>
  <p:tag name="USESCHEMECOLORS" val="True"/>
  <p:tag name="DISPLAYNAME" val="True"/>
  <p:tag name="DISPLAYDEVICENUMBER" val="True"/>
  <p:tag name="DISPLAYDEVICEID" val="True"/>
  <p:tag name="GRIDOPACITY" val="90"/>
  <p:tag name="GRIDROTATIONINTERVAL" val="2"/>
  <p:tag name="AUTOSIZEGRID" val="True"/>
  <p:tag name="GRIDSIZE" val="{Width=800, Height=600}"/>
  <p:tag name="GRIDPOSITION" val="1"/>
  <p:tag name="POLLINGCYCLE" val="2"/>
  <p:tag name="CHARTCOLORS" val="0"/>
  <p:tag name="CHARTLABELS" val="0"/>
  <p:tag name="RESETCHARTS" val="True"/>
  <p:tag name="INCLUDENONRESPONDERS" val="False"/>
  <p:tag name="MULTIRESPDIVISOR" val="1"/>
  <p:tag name="PARTLISTDEFAULT" val="1"/>
  <p:tag name="INCLUDEPPT" val="True"/>
  <p:tag name="ALLOWUSERFEEDBACK" val="True"/>
  <p:tag name="CORRECTPOINTVALUE" val="100"/>
  <p:tag name="INCORRECTPOINTVALUE" val="0"/>
  <p:tag name="REALTIMEBACKUP" val="False"/>
  <p:tag name="REALTIMEBACKUPPATH" val="(None)"/>
  <p:tag name="ZEROBASED" val="False"/>
  <p:tag name="AUTOADJUSTPARTRANGE" val="True"/>
  <p:tag name="CHARTSCALE" val="True"/>
  <p:tag name="ADVANCEDSETTINGSVIEW" val="True"/>
  <p:tag name="FIBDISPLAYRESULTS" val="True"/>
  <p:tag name="FIBNUMRESULTS" val="5"/>
  <p:tag name="FIBINCLUDEOTHER" val="True"/>
  <p:tag name="FIBDISPLAYKEYWORDS" val="True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85</TotalTime>
  <Words>202</Words>
  <Application>Microsoft Office PowerPoint</Application>
  <PresentationFormat>On-screen Show (4:3)</PresentationFormat>
  <Paragraphs>49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Default Design</vt:lpstr>
      <vt:lpstr>VSEPR Theory</vt:lpstr>
      <vt:lpstr>VSEPR Theory</vt:lpstr>
      <vt:lpstr>These are for molecules with only paired electrons around the central atom.</vt:lpstr>
      <vt:lpstr>Linear</vt:lpstr>
      <vt:lpstr>Trigonal Planar</vt:lpstr>
      <vt:lpstr>Tetrahedral </vt:lpstr>
      <vt:lpstr>These are for molecules with both paired and unshared (lone) pairs of electrons around the central atom.</vt:lpstr>
      <vt:lpstr>Bent</vt:lpstr>
      <vt:lpstr>Trigonal Pyramidal</vt:lpstr>
      <vt:lpstr>Slide 10</vt:lpstr>
    </vt:vector>
  </TitlesOfParts>
  <Company>Solon Board of Education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VSEPR Theory</dc:title>
  <dc:creator>Solon Board of Education</dc:creator>
  <cp:lastModifiedBy>Windows User</cp:lastModifiedBy>
  <cp:revision>6</cp:revision>
  <dcterms:created xsi:type="dcterms:W3CDTF">2008-12-14T18:31:34Z</dcterms:created>
  <dcterms:modified xsi:type="dcterms:W3CDTF">2013-01-15T05:36:51Z</dcterms:modified>
</cp:coreProperties>
</file>