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4"/>
  </p:sldMasterIdLst>
  <p:notesMasterIdLst>
    <p:notesMasterId r:id="rId15"/>
  </p:notesMasterIdLst>
  <p:sldIdLst>
    <p:sldId id="256" r:id="rId5"/>
    <p:sldId id="257" r:id="rId6"/>
    <p:sldId id="258" r:id="rId7"/>
    <p:sldId id="267" r:id="rId8"/>
    <p:sldId id="259" r:id="rId9"/>
    <p:sldId id="263" r:id="rId10"/>
    <p:sldId id="260" r:id="rId11"/>
    <p:sldId id="269" r:id="rId12"/>
    <p:sldId id="268" r:id="rId13"/>
    <p:sldId id="26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2" autoAdjust="0"/>
    <p:restoredTop sz="97253" autoAdjust="0"/>
  </p:normalViewPr>
  <p:slideViewPr>
    <p:cSldViewPr>
      <p:cViewPr>
        <p:scale>
          <a:sx n="90" d="100"/>
          <a:sy n="90" d="100"/>
        </p:scale>
        <p:origin x="24" y="3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0" y="2386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2766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95FE49-FE8D-4ACA-9202-6BC2250809FB}" type="datetimeFigureOut">
              <a:rPr lang="en-US" smtClean="0"/>
              <a:pPr/>
              <a:t>11/19/2012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4E85B5-B464-456D-8CB7-3C991572690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Litmus paper is an indicator.</a:t>
            </a:r>
          </a:p>
          <a:p>
            <a:r>
              <a:rPr lang="en-US" dirty="0" smtClean="0"/>
              <a:t>Electrolytes</a:t>
            </a:r>
            <a:r>
              <a:rPr lang="en-US" baseline="0" dirty="0" smtClean="0"/>
              <a:t> can conduct electricity.</a:t>
            </a:r>
          </a:p>
          <a:p>
            <a:r>
              <a:rPr lang="en-US" baseline="0" dirty="0" smtClean="0"/>
              <a:t>“Salt” is not always </a:t>
            </a:r>
            <a:r>
              <a:rPr lang="en-US" baseline="0" dirty="0" err="1" smtClean="0"/>
              <a:t>NaCl</a:t>
            </a:r>
            <a:r>
              <a:rPr lang="en-US" baseline="0" dirty="0" smtClean="0"/>
              <a:t>!  It can be other ionic compounds.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4E85B5-B464-456D-8CB7-3C991572690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C041A-23E6-4C01-B315-0AAE7797B4E2}" type="datetimeFigureOut">
              <a:rPr lang="en-US" smtClean="0"/>
              <a:pPr/>
              <a:t>11/19/2012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228E7-650D-434F-9692-B86BE69832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C041A-23E6-4C01-B315-0AAE7797B4E2}" type="datetimeFigureOut">
              <a:rPr lang="en-US" smtClean="0"/>
              <a:pPr/>
              <a:t>11/19/2012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228E7-650D-434F-9692-B86BE6983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C041A-23E6-4C01-B315-0AAE7797B4E2}" type="datetimeFigureOut">
              <a:rPr lang="en-US" smtClean="0"/>
              <a:pPr/>
              <a:t>11/19/2012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228E7-650D-434F-9692-B86BE6983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C041A-23E6-4C01-B315-0AAE7797B4E2}" type="datetimeFigureOut">
              <a:rPr lang="en-US" smtClean="0"/>
              <a:pPr/>
              <a:t>11/19/2012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228E7-650D-434F-9692-B86BE6983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C041A-23E6-4C01-B315-0AAE7797B4E2}" type="datetimeFigureOut">
              <a:rPr lang="en-US" smtClean="0"/>
              <a:pPr/>
              <a:t>11/19/2012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228E7-650D-434F-9692-B86BE6983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C041A-23E6-4C01-B315-0AAE7797B4E2}" type="datetimeFigureOut">
              <a:rPr lang="en-US" smtClean="0"/>
              <a:pPr/>
              <a:t>11/19/2012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228E7-650D-434F-9692-B86BE6983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C041A-23E6-4C01-B315-0AAE7797B4E2}" type="datetimeFigureOut">
              <a:rPr lang="en-US" smtClean="0"/>
              <a:pPr/>
              <a:t>11/19/2012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228E7-650D-434F-9692-B86BE6983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C041A-23E6-4C01-B315-0AAE7797B4E2}" type="datetimeFigureOut">
              <a:rPr lang="en-US" smtClean="0"/>
              <a:pPr/>
              <a:t>11/19/2012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228E7-650D-434F-9692-B86BE6983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C041A-23E6-4C01-B315-0AAE7797B4E2}" type="datetimeFigureOut">
              <a:rPr lang="en-US" smtClean="0"/>
              <a:pPr/>
              <a:t>11/19/2012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228E7-650D-434F-9692-B86BE6983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C041A-23E6-4C01-B315-0AAE7797B4E2}" type="datetimeFigureOut">
              <a:rPr lang="en-US" smtClean="0"/>
              <a:pPr/>
              <a:t>11/19/2012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228E7-650D-434F-9692-B86BE69832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8B9C041A-23E6-4C01-B315-0AAE7797B4E2}" type="datetimeFigureOut">
              <a:rPr lang="en-US" smtClean="0"/>
              <a:pPr/>
              <a:t>11/19/2012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E36228E7-650D-434F-9692-B86BE6983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B9C041A-23E6-4C01-B315-0AAE7797B4E2}" type="datetimeFigureOut">
              <a:rPr lang="en-US" smtClean="0"/>
              <a:pPr/>
              <a:t>11/19/2012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36228E7-650D-434F-9692-B86BE6983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images.google.com/imgres?imgurl=http://img404.imageshack.us/img404/791/sourpatchkidsbagok0.jpg&amp;imgrefurl=http://www.sodahead.com/fun/do-you-like-candy-that-is-sour/question-881913/&amp;usg=__u7VdldchFV2D78E6pYU-96dILlE=&amp;h=400&amp;w=302&amp;sz=45&amp;hl=en&amp;start=1&amp;um=1&amp;itbs=1&amp;tbnid=4EoFiO0Nb7VmeM:&amp;tbnh=124&amp;tbnw=94&amp;prev=/images?q=sour+patch+kids&amp;um=1&amp;hl=en&amp;safe=active&amp;tbs=isch: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images.google.com/imgres?imgurl=http://bryant3.bryant.edu/~afortin/images/Drano.jpg&amp;imgrefurl=http://bryant3.bryant.edu/~afortin/hiring_campus_cleaners.htm&amp;usg=__NWD7Ob-YM2gX7mT08kJm10Pk0ZI=&amp;h=200&amp;w=200&amp;sz=6&amp;hl=en&amp;start=2&amp;um=1&amp;itbs=1&amp;tbnid=VB4Yr4JLwN4PJM:&amp;tbnh=104&amp;tbnw=104&amp;prev=/images?q=drano&amp;um=1&amp;hl=en&amp;sa=N&amp;rlz=1R2TSNA_enUS355&amp;tbs=isch: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hyperlink" Target="http://images.google.com/imgres?imgurl=http://www.expresschemist.co.uk/pics/products/2088/2/philipsmilkofmagnesia.jpg&amp;imgrefurl=http://www.expresschemist.co.uk/product_2088_phillips--milk-of-magnesia-100ml.html&amp;usg=__kLe99h0hiHEr9HnUNj28WpUTYek=&amp;h=250&amp;w=121&amp;sz=17&amp;hl=en&amp;start=5&amp;um=1&amp;itbs=1&amp;tbnid=HZqc1uFVbT0MJM:&amp;tbnh=111&amp;tbnw=54&amp;prev=/images?q=milk+of+magnesia&amp;um=1&amp;hl=en&amp;rlz=1R2TSNA_enUS355&amp;tbs=isch: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Naming Acids </a:t>
            </a:r>
            <a:r>
              <a:rPr lang="en-US" dirty="0" smtClean="0"/>
              <a:t>and Bases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Unit 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686800" cy="4625609"/>
          </a:xfrm>
        </p:spPr>
        <p:txBody>
          <a:bodyPr/>
          <a:lstStyle/>
          <a:p>
            <a:r>
              <a:rPr lang="en-US" dirty="0" smtClean="0"/>
              <a:t>Use the same rules as for                                        ions (name the </a:t>
            </a:r>
            <a:r>
              <a:rPr lang="en-US" dirty="0" err="1" smtClean="0"/>
              <a:t>cation</a:t>
            </a:r>
            <a:r>
              <a:rPr lang="en-US" dirty="0" smtClean="0"/>
              <a:t>, then name the anion)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NaOH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Ca(OH)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KOH </a:t>
            </a:r>
            <a:r>
              <a:rPr lang="en-US" dirty="0" smtClean="0">
                <a:sym typeface="Wingdings" pitchFamily="2" charset="2"/>
              </a:rPr>
              <a:t>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501404" y="3115270"/>
            <a:ext cx="56519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Sodium hydroxide</a:t>
            </a:r>
            <a:endParaRPr lang="en-US" sz="54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35671" y="4038600"/>
            <a:ext cx="57225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Calcium</a:t>
            </a:r>
            <a:r>
              <a:rPr lang="en-US" sz="54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 hydroxide</a:t>
            </a:r>
            <a:endParaRPr lang="en-US" sz="54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0" y="5029200"/>
            <a:ext cx="64567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Potassium</a:t>
            </a:r>
            <a:r>
              <a:rPr lang="en-US" sz="54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 hydroxide</a:t>
            </a:r>
            <a:endParaRPr lang="en-US" sz="54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953000" y="1524000"/>
            <a:ext cx="35477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p</a:t>
            </a:r>
            <a:r>
              <a:rPr lang="en-US" sz="54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olyatomic</a:t>
            </a:r>
            <a:endParaRPr lang="en-US" sz="54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Acid – a compound that produces          ions when dissolved in                        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sz="3200" dirty="0" smtClean="0"/>
              <a:t>Vinegar – </a:t>
            </a:r>
          </a:p>
          <a:p>
            <a:pPr lvl="1"/>
            <a:r>
              <a:rPr lang="en-US" sz="3200" dirty="0" smtClean="0"/>
              <a:t>Lemon juice – </a:t>
            </a:r>
          </a:p>
          <a:p>
            <a:pPr lvl="1"/>
            <a:r>
              <a:rPr lang="en-US" sz="3200" dirty="0" smtClean="0"/>
              <a:t>Tea – </a:t>
            </a:r>
          </a:p>
          <a:p>
            <a:pPr lvl="1"/>
            <a:r>
              <a:rPr lang="en-US" sz="3200" dirty="0" smtClean="0"/>
              <a:t>Ant venom – </a:t>
            </a:r>
          </a:p>
        </p:txBody>
      </p:sp>
      <p:sp>
        <p:nvSpPr>
          <p:cNvPr id="4" name="Rectangle 3"/>
          <p:cNvSpPr/>
          <p:nvPr/>
        </p:nvSpPr>
        <p:spPr>
          <a:xfrm>
            <a:off x="6553200" y="1600200"/>
            <a:ext cx="9124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</a:rPr>
              <a:t>H</a:t>
            </a:r>
            <a:r>
              <a:rPr lang="en-US" sz="5400" b="1" cap="all" spc="0" baseline="3000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</a:rPr>
              <a:t>+</a:t>
            </a:r>
            <a:endParaRPr lang="en-US" sz="5400" b="1" cap="all" spc="0" baseline="3000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62400" y="2124670"/>
            <a:ext cx="19191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</a:rPr>
              <a:t>water</a:t>
            </a:r>
            <a:endParaRPr lang="en-US" sz="5400" b="1" spc="0" baseline="3000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81400" y="3801070"/>
            <a:ext cx="31021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</a:rPr>
              <a:t>Citric acid</a:t>
            </a:r>
            <a:endParaRPr lang="en-US" sz="5400" b="1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95764" y="4410670"/>
            <a:ext cx="34906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</a:rPr>
              <a:t>Tannic acid</a:t>
            </a:r>
            <a:endParaRPr lang="en-US" sz="5400" b="1" spc="0" baseline="3000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819400" y="3200400"/>
            <a:ext cx="33986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</a:rPr>
              <a:t>Acetic acid</a:t>
            </a:r>
            <a:endParaRPr lang="en-US" sz="5400" b="1" spc="0" baseline="3000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336740" y="5029200"/>
            <a:ext cx="35974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</a:rPr>
              <a:t>Formic acid</a:t>
            </a:r>
            <a:endParaRPr lang="en-US" sz="5400" b="1" spc="0" baseline="3000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22532" name="Picture 4" descr="http://2.bp.blogspot.com/_jvOce4MnFn8/SgIZ0RRUkWI/AAAAAAAAD2c/YIg_c5EFhTk/s400/vinega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3200400"/>
            <a:ext cx="2362200" cy="2362200"/>
          </a:xfrm>
          <a:prstGeom prst="rect">
            <a:avLst/>
          </a:prstGeom>
          <a:noFill/>
        </p:spPr>
      </p:pic>
      <p:pic>
        <p:nvPicPr>
          <p:cNvPr id="12" name="Picture 4" descr="http://beautifullyused.com/wp-content/uploads/2009/03/lemon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6600" y="3657600"/>
            <a:ext cx="1815418" cy="1676400"/>
          </a:xfrm>
          <a:prstGeom prst="rect">
            <a:avLst/>
          </a:prstGeom>
          <a:noFill/>
        </p:spPr>
      </p:pic>
      <p:pic>
        <p:nvPicPr>
          <p:cNvPr id="22534" name="Picture 6" descr="http://se.ethz.ch/people/leitner/erl_g/image/tea_cup_smal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0400" y="4038600"/>
            <a:ext cx="2057400" cy="1543050"/>
          </a:xfrm>
          <a:prstGeom prst="rect">
            <a:avLst/>
          </a:prstGeom>
          <a:noFill/>
        </p:spPr>
      </p:pic>
      <p:pic>
        <p:nvPicPr>
          <p:cNvPr id="14" name="Picture 2" descr="http://www.55a.net/firas/ar_photo/1209884350ant_sound_0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10400" y="4724400"/>
            <a:ext cx="1897101" cy="15634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4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Acids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686800" cy="462560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                 taste</a:t>
            </a:r>
          </a:p>
          <a:p>
            <a:r>
              <a:rPr lang="en-US" sz="3600" dirty="0" smtClean="0"/>
              <a:t>  </a:t>
            </a:r>
          </a:p>
          <a:p>
            <a:r>
              <a:rPr lang="en-US" sz="3600" dirty="0" smtClean="0"/>
              <a:t>Turns litmus paper</a:t>
            </a:r>
          </a:p>
          <a:p>
            <a:r>
              <a:rPr lang="en-US" sz="3600" dirty="0" smtClean="0"/>
              <a:t>Reacts with metals to form          gas</a:t>
            </a:r>
          </a:p>
          <a:p>
            <a:r>
              <a:rPr lang="en-US" sz="3600" dirty="0" smtClean="0"/>
              <a:t>                                solutions of acids are</a:t>
            </a:r>
          </a:p>
          <a:p>
            <a:pPr>
              <a:buNone/>
            </a:pPr>
            <a:r>
              <a:rPr lang="en-US" sz="3600" dirty="0" smtClean="0"/>
              <a:t>                                           (must be mixed with water!)</a:t>
            </a:r>
          </a:p>
          <a:p>
            <a:r>
              <a:rPr lang="en-US" sz="3600" dirty="0" smtClean="0"/>
              <a:t>Reacts with                  to form            and           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852024" y="3877270"/>
            <a:ext cx="28055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</a:rPr>
              <a:t>Aqueous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8263" y="2286000"/>
            <a:ext cx="29979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</a:rPr>
              <a:t>Corrosive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872497" y="5486400"/>
            <a:ext cx="12715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</a:rPr>
              <a:t>salt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59842" y="5486400"/>
            <a:ext cx="14077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</a:rPr>
              <a:t>H</a:t>
            </a:r>
            <a:r>
              <a:rPr lang="en-US" sz="5400" b="1" baseline="-2500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</a:rPr>
              <a:t>2</a:t>
            </a:r>
            <a:r>
              <a:rPr lang="en-US" sz="54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</a:rPr>
              <a:t>O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71800" y="5486400"/>
            <a:ext cx="18678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</a:rPr>
              <a:t>bases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14400" y="1667470"/>
            <a:ext cx="15856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</a:rPr>
              <a:t>S</a:t>
            </a:r>
            <a:r>
              <a:rPr lang="en-US" sz="5400" b="1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</a:rPr>
              <a:t>our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984159" y="3276600"/>
            <a:ext cx="10374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</a:rPr>
              <a:t>H</a:t>
            </a:r>
            <a:r>
              <a:rPr lang="en-US" sz="5400" b="1" baseline="-2500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</a:rPr>
              <a:t>2</a:t>
            </a:r>
            <a:r>
              <a:rPr lang="en-US" sz="5400" dirty="0" smtClean="0"/>
              <a:t> 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395293" y="2743200"/>
            <a:ext cx="11673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</a:rPr>
              <a:t>red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4800" y="4486870"/>
            <a:ext cx="42723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</a:rPr>
              <a:t>    electrolytes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9218" name="Picture 2" descr="http://www.audienceoftwo.com/pics/upload/sour%20fac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1524000"/>
            <a:ext cx="1524000" cy="20936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6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56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/>
      <p:bldP spid="5" grpId="0"/>
      <p:bldP spid="6" grpId="0"/>
      <p:bldP spid="7" grpId="0"/>
      <p:bldP spid="8" grpId="1"/>
      <p:bldP spid="9" grpId="0"/>
      <p:bldP spid="10" grpId="0"/>
      <p:bldP spid="11" grpId="0"/>
      <p:bldP spid="1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Acids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930409"/>
          </a:xfrm>
        </p:spPr>
        <p:txBody>
          <a:bodyPr>
            <a:normAutofit/>
          </a:bodyPr>
          <a:lstStyle/>
          <a:p>
            <a:r>
              <a:rPr lang="en-US" dirty="0" smtClean="0"/>
              <a:t>Sugar, corn syrup, modified corn starch, citric acid, tartaric acid, natural and artificial flavors, yellow 5, yellow 6, red 40, blue 1</a:t>
            </a:r>
          </a:p>
          <a:p>
            <a:r>
              <a:rPr lang="en-US" dirty="0" smtClean="0"/>
              <a:t>What ingredients make these…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			</a:t>
            </a:r>
          </a:p>
          <a:p>
            <a:pPr>
              <a:buNone/>
            </a:pPr>
            <a:r>
              <a:rPr lang="en-US" dirty="0" smtClean="0"/>
              <a:t>				so sour?</a:t>
            </a:r>
            <a:endParaRPr lang="en-US" dirty="0"/>
          </a:p>
        </p:txBody>
      </p:sp>
      <p:pic>
        <p:nvPicPr>
          <p:cNvPr id="25602" name="Picture 2" descr="http://t1.gstatic.com/images?q=tbn:4EoFiO0Nb7VmeM:http://img404.imageshack.us/img404/791/sourpatchkidsbagok0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3733800"/>
            <a:ext cx="1600200" cy="2110904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7620000" y="2286000"/>
            <a:ext cx="9144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838200" y="2819400"/>
            <a:ext cx="3048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Binary Acids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 + one other element</a:t>
            </a:r>
          </a:p>
          <a:p>
            <a:r>
              <a:rPr lang="en-US" sz="3600" dirty="0" smtClean="0"/>
              <a:t>Begin with </a:t>
            </a:r>
          </a:p>
          <a:p>
            <a:r>
              <a:rPr lang="en-US" sz="3600" dirty="0" smtClean="0"/>
              <a:t>Use the                of the element name</a:t>
            </a:r>
          </a:p>
          <a:p>
            <a:r>
              <a:rPr lang="en-US" sz="3600" dirty="0" smtClean="0"/>
              <a:t>Add the suffix</a:t>
            </a:r>
          </a:p>
          <a:p>
            <a:r>
              <a:rPr lang="en-US" sz="3600" dirty="0" err="1" smtClean="0"/>
              <a:t>HCl</a:t>
            </a:r>
            <a:r>
              <a:rPr lang="en-US" sz="3600" dirty="0" smtClean="0"/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19400" y="2209800"/>
            <a:ext cx="28023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slop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/>
                <a:solidFill>
                  <a:schemeClr val="accent3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“hydro-”</a:t>
            </a:r>
            <a:endParaRPr lang="en-US" sz="5400" b="1" cap="none" spc="0" dirty="0">
              <a:ln/>
              <a:solidFill>
                <a:schemeClr val="accent3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62200" y="2743200"/>
            <a:ext cx="14558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slop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/>
                <a:solidFill>
                  <a:schemeClr val="accent3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root</a:t>
            </a:r>
            <a:endParaRPr lang="en-US" sz="5400" b="1" cap="none" spc="0" dirty="0">
              <a:ln/>
              <a:solidFill>
                <a:schemeClr val="accent3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81400" y="3352800"/>
            <a:ext cx="15231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slop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/>
                <a:solidFill>
                  <a:schemeClr val="accent3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“-</a:t>
            </a:r>
            <a:r>
              <a:rPr lang="en-US" sz="5400" b="1" cap="none" spc="0" dirty="0" err="1" smtClean="0">
                <a:ln/>
                <a:solidFill>
                  <a:schemeClr val="accent3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ic</a:t>
            </a:r>
            <a:r>
              <a:rPr lang="en-US" sz="5400" b="1" dirty="0" smtClean="0">
                <a:ln/>
                <a:solidFill>
                  <a:schemeClr val="accent3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”</a:t>
            </a:r>
            <a:endParaRPr lang="en-US" sz="5400" b="1" cap="none" spc="0" dirty="0">
              <a:ln/>
              <a:solidFill>
                <a:schemeClr val="accent3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38200" y="4648200"/>
            <a:ext cx="19399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hydro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590800" y="4639270"/>
            <a:ext cx="16770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chlor</a:t>
            </a:r>
            <a:endParaRPr lang="en-US" sz="54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114800" y="4639270"/>
            <a:ext cx="6607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ic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800600" y="4639270"/>
            <a:ext cx="14029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miter lim="800000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acid</a:t>
            </a:r>
            <a:endParaRPr lang="en-US" sz="5400" b="1" cap="none" spc="0" dirty="0">
              <a:ln w="17780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miter lim="800000"/>
              </a:ln>
              <a:solidFill>
                <a:schemeClr val="accent4">
                  <a:lumMod val="7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2" grpId="0"/>
      <p:bldP spid="13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Binary Acids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ym typeface="Wingdings" pitchFamily="2" charset="2"/>
              </a:rPr>
              <a:t>HBr</a:t>
            </a:r>
            <a:r>
              <a:rPr lang="en-US" dirty="0" smtClean="0">
                <a:sym typeface="Wingdings" pitchFamily="2" charset="2"/>
              </a:rPr>
              <a:t> </a:t>
            </a:r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HI </a:t>
            </a:r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HF 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057400" y="1676400"/>
            <a:ext cx="54745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slop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err="1" smtClean="0">
                <a:ln/>
                <a:solidFill>
                  <a:schemeClr val="accent3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Hydrobromic</a:t>
            </a:r>
            <a:r>
              <a:rPr lang="en-US" sz="5400" b="1" cap="none" spc="0" dirty="0" smtClean="0">
                <a:ln/>
                <a:solidFill>
                  <a:schemeClr val="accent3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acid</a:t>
            </a:r>
            <a:endParaRPr lang="en-US" sz="5400" b="1" cap="none" spc="0" dirty="0">
              <a:ln/>
              <a:solidFill>
                <a:schemeClr val="accent3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20061" y="2590800"/>
            <a:ext cx="48141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slop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err="1" smtClean="0">
                <a:ln/>
                <a:solidFill>
                  <a:schemeClr val="accent3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Hydroiodic</a:t>
            </a:r>
            <a:r>
              <a:rPr lang="en-US" sz="5400" b="1" cap="none" spc="0" dirty="0" smtClean="0">
                <a:ln/>
                <a:solidFill>
                  <a:schemeClr val="accent3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acid</a:t>
            </a:r>
            <a:endParaRPr lang="en-US" sz="5400" b="1" cap="none" spc="0" dirty="0">
              <a:ln/>
              <a:solidFill>
                <a:schemeClr val="accent3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13993" y="3572470"/>
            <a:ext cx="52774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slop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/>
                <a:solidFill>
                  <a:schemeClr val="accent3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Hydrofluoric acid</a:t>
            </a:r>
            <a:endParaRPr lang="en-US" sz="5400" b="1" cap="none" spc="0" dirty="0">
              <a:ln/>
              <a:solidFill>
                <a:schemeClr val="accent3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Ternary Acids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 + polyatomic ion</a:t>
            </a:r>
          </a:p>
          <a:p>
            <a:r>
              <a:rPr lang="en-US" dirty="0" smtClean="0"/>
              <a:t>Begin with                                          ion without </a:t>
            </a:r>
          </a:p>
          <a:p>
            <a:pPr>
              <a:buNone/>
            </a:pPr>
            <a:r>
              <a:rPr lang="en-US" dirty="0" smtClean="0"/>
              <a:t>the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Add suffix             if there was an  </a:t>
            </a:r>
          </a:p>
          <a:p>
            <a:r>
              <a:rPr lang="en-US" dirty="0" smtClean="0"/>
              <a:t>Add suffix                 if there was an 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HNO</a:t>
            </a:r>
            <a:r>
              <a:rPr lang="en-US" baseline="-25000" dirty="0" smtClean="0"/>
              <a:t>3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</a:t>
            </a:r>
          </a:p>
          <a:p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2624433" y="2124670"/>
            <a:ext cx="35477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0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p</a:t>
            </a:r>
            <a:r>
              <a:rPr lang="en-US" sz="5400" b="1" cap="none" spc="0" dirty="0" smtClean="0">
                <a:ln w="19050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olyatomic</a:t>
            </a:r>
            <a:endParaRPr lang="en-US" sz="5400" b="1" cap="none" spc="0" dirty="0">
              <a:ln w="19050" cmpd="sng">
                <a:solidFill>
                  <a:schemeClr val="accent1">
                    <a:lumMod val="5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67000" y="3581400"/>
            <a:ext cx="8915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0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-</a:t>
            </a:r>
            <a:r>
              <a:rPr lang="en-US" sz="5400" b="1" cap="none" spc="0" dirty="0" err="1" smtClean="0">
                <a:ln w="19050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ic</a:t>
            </a:r>
            <a:endParaRPr lang="en-US" sz="5400" b="1" cap="none" spc="0" dirty="0">
              <a:ln w="19050" cmpd="sng">
                <a:solidFill>
                  <a:schemeClr val="accent1">
                    <a:lumMod val="5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86901" y="5029200"/>
            <a:ext cx="23374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0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Nitrate</a:t>
            </a:r>
            <a:endParaRPr lang="en-US" sz="5400" b="1" cap="none" spc="0" dirty="0">
              <a:ln w="19050" cmpd="sng">
                <a:solidFill>
                  <a:schemeClr val="accent1">
                    <a:lumMod val="5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14600" y="4038600"/>
            <a:ext cx="14686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0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-</a:t>
            </a:r>
            <a:r>
              <a:rPr lang="en-US" sz="5400" b="1" cap="none" spc="0" dirty="0" err="1" smtClean="0">
                <a:ln w="19050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ous</a:t>
            </a:r>
            <a:endParaRPr lang="en-US" sz="5400" b="1" cap="none" spc="0" dirty="0">
              <a:ln w="19050" cmpd="sng">
                <a:solidFill>
                  <a:schemeClr val="accent1">
                    <a:lumMod val="5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400800" y="4038600"/>
            <a:ext cx="12041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0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-</a:t>
            </a:r>
            <a:r>
              <a:rPr lang="en-US" sz="5400" b="1" cap="none" spc="0" dirty="0" err="1" smtClean="0">
                <a:ln w="19050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ite</a:t>
            </a:r>
            <a:endParaRPr lang="en-US" sz="5400" b="1" cap="none" spc="0" dirty="0">
              <a:ln w="19050" cmpd="sng">
                <a:solidFill>
                  <a:schemeClr val="accent1">
                    <a:lumMod val="5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19800" y="3505200"/>
            <a:ext cx="13885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0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-ate</a:t>
            </a:r>
            <a:endParaRPr lang="en-US" sz="5400" b="1" cap="none" spc="0" dirty="0">
              <a:ln w="19050" cmpd="sng">
                <a:solidFill>
                  <a:schemeClr val="accent1">
                    <a:lumMod val="5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105070" y="2667000"/>
            <a:ext cx="2247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0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ending</a:t>
            </a:r>
            <a:endParaRPr lang="en-US" sz="5400" b="1" cap="none" spc="0" dirty="0">
              <a:ln w="19050" cmpd="sng">
                <a:solidFill>
                  <a:schemeClr val="accent1">
                    <a:lumMod val="5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3657600" y="5562600"/>
            <a:ext cx="1143000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2438400" y="5934670"/>
            <a:ext cx="32015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0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Nitric acid</a:t>
            </a:r>
            <a:endParaRPr lang="en-US" sz="5400" b="1" cap="none" spc="0" dirty="0">
              <a:ln w="19050" cmpd="sng">
                <a:solidFill>
                  <a:schemeClr val="accent1">
                    <a:lumMod val="5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10" grpId="0"/>
      <p:bldP spid="11" grpId="0"/>
      <p:bldP spid="12" grpId="0"/>
      <p:bldP spid="13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Ternary Acids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ym typeface="Wingdings" pitchFamily="2" charset="2"/>
              </a:rPr>
              <a:t>HClO</a:t>
            </a:r>
            <a:r>
              <a:rPr lang="en-US" baseline="-25000" dirty="0" smtClean="0">
                <a:sym typeface="Wingdings" pitchFamily="2" charset="2"/>
              </a:rPr>
              <a:t>3</a:t>
            </a:r>
            <a:r>
              <a:rPr lang="en-US" dirty="0" smtClean="0">
                <a:sym typeface="Wingdings" pitchFamily="2" charset="2"/>
              </a:rPr>
              <a:t> </a:t>
            </a:r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H</a:t>
            </a:r>
            <a:r>
              <a:rPr lang="en-US" baseline="-25000" dirty="0" smtClean="0">
                <a:sym typeface="Wingdings" pitchFamily="2" charset="2"/>
              </a:rPr>
              <a:t>3</a:t>
            </a:r>
            <a:r>
              <a:rPr lang="en-US" dirty="0" smtClean="0">
                <a:sym typeface="Wingdings" pitchFamily="2" charset="2"/>
              </a:rPr>
              <a:t>PO</a:t>
            </a:r>
            <a:r>
              <a:rPr lang="en-US" baseline="-25000" dirty="0" smtClean="0">
                <a:sym typeface="Wingdings" pitchFamily="2" charset="2"/>
              </a:rPr>
              <a:t>3</a:t>
            </a:r>
            <a:r>
              <a:rPr lang="en-US" dirty="0" smtClean="0">
                <a:sym typeface="Wingdings" pitchFamily="2" charset="2"/>
              </a:rPr>
              <a:t> 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 </a:t>
            </a:r>
          </a:p>
          <a:p>
            <a:r>
              <a:rPr lang="en-US" dirty="0" smtClean="0">
                <a:sym typeface="Wingdings" pitchFamily="2" charset="2"/>
              </a:rPr>
              <a:t>H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CO</a:t>
            </a:r>
            <a:r>
              <a:rPr lang="en-US" baseline="-25000" dirty="0" smtClean="0">
                <a:sym typeface="Wingdings" pitchFamily="2" charset="2"/>
              </a:rPr>
              <a:t>3</a:t>
            </a:r>
            <a:r>
              <a:rPr lang="en-US" dirty="0" smtClean="0">
                <a:sym typeface="Wingdings" pitchFamily="2" charset="2"/>
              </a:rPr>
              <a:t> 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726940" y="1676400"/>
            <a:ext cx="36134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9050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Chloric</a:t>
            </a:r>
            <a:r>
              <a:rPr lang="en-US" sz="5400" b="1" cap="none" spc="0" dirty="0" smtClean="0">
                <a:ln w="19050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acid</a:t>
            </a:r>
            <a:endParaRPr lang="en-US" sz="5400" b="1" cap="none" spc="0" dirty="0">
              <a:ln w="19050" cmpd="sng">
                <a:solidFill>
                  <a:schemeClr val="accent1">
                    <a:lumMod val="5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38400" y="3648670"/>
            <a:ext cx="41777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0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Carbonic acid</a:t>
            </a:r>
            <a:endParaRPr lang="en-US" sz="5400" b="1" cap="none" spc="0" dirty="0">
              <a:ln w="19050" cmpd="sng">
                <a:solidFill>
                  <a:schemeClr val="accent1">
                    <a:lumMod val="5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38400" y="2667000"/>
            <a:ext cx="54729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0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Phosphorous acid</a:t>
            </a:r>
            <a:endParaRPr lang="en-US" sz="5400" b="1" cap="none" spc="0" dirty="0">
              <a:ln w="19050" cmpd="sng">
                <a:solidFill>
                  <a:schemeClr val="accent1">
                    <a:lumMod val="5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 – a compound that produces              ions </a:t>
            </a:r>
          </a:p>
          <a:p>
            <a:pPr>
              <a:buNone/>
            </a:pPr>
            <a:r>
              <a:rPr lang="en-US" dirty="0" smtClean="0"/>
              <a:t>                                     when dissolved in                        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sz="3200" dirty="0" smtClean="0"/>
              <a:t>Milk of Magnesia – neutralizes stomach acid</a:t>
            </a:r>
          </a:p>
          <a:p>
            <a:pPr lvl="1"/>
            <a:endParaRPr lang="en-US" sz="3200" dirty="0" smtClean="0"/>
          </a:p>
          <a:p>
            <a:pPr lvl="1"/>
            <a:r>
              <a:rPr lang="en-US" sz="3200" dirty="0" smtClean="0"/>
              <a:t>Drain cleaner– </a:t>
            </a:r>
          </a:p>
          <a:p>
            <a:pPr lvl="1"/>
            <a:endParaRPr lang="en-US" sz="32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6517786" y="1591270"/>
            <a:ext cx="13308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</a:rPr>
              <a:t>OH</a:t>
            </a:r>
            <a:r>
              <a:rPr lang="en-US" sz="5400" b="1" cap="all" baseline="3000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</a:rPr>
              <a:t>-</a:t>
            </a:r>
            <a:endParaRPr lang="en-US" sz="5400" b="1" cap="all" spc="0" baseline="3000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705600" y="2124670"/>
            <a:ext cx="19191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</a:rPr>
              <a:t>water</a:t>
            </a:r>
            <a:endParaRPr lang="en-US" sz="5400" b="1" spc="0" baseline="3000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66800" y="5029200"/>
            <a:ext cx="56519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</a:rPr>
              <a:t>Sodium hydroxide</a:t>
            </a:r>
            <a:endParaRPr lang="en-US" sz="5400" b="1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99405" y="3810000"/>
            <a:ext cx="68253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</a:rPr>
              <a:t>Magnesium hydroxide</a:t>
            </a:r>
            <a:endParaRPr lang="en-US" sz="5400" b="1" spc="0" baseline="3000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76168" y="2057400"/>
            <a:ext cx="36122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</a:rPr>
              <a:t>(hydroxide)</a:t>
            </a:r>
            <a:endParaRPr lang="en-US" sz="5400" b="1" spc="0" baseline="3000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026" name="Picture 2" descr="http://t0.gstatic.com/images?q=tbn:VB4Yr4JLwN4PJM:http://bryant3.bryant.edu/~afortin/images/Drano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4724400"/>
            <a:ext cx="1981200" cy="1981202"/>
          </a:xfrm>
          <a:prstGeom prst="rect">
            <a:avLst/>
          </a:prstGeom>
          <a:noFill/>
        </p:spPr>
      </p:pic>
      <p:pic>
        <p:nvPicPr>
          <p:cNvPr id="1028" name="Picture 4" descr="http://t0.gstatic.com/images?q=tbn:HZqc1uFVbT0MJM:http://www.expresschemist.co.uk/pics/products/2088/2/philipsmilkofmagnesia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0" y="4724399"/>
            <a:ext cx="990600" cy="20362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8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15" grpId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Resource_x0020_Type xmlns="3dad766c-9e36-455d-8d7c-234eca89fec7">
      <Value>Academic</Value>
    </Resource_x0020_Type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E15530F9F60545B52DE8E9A53E995E" ma:contentTypeVersion="1" ma:contentTypeDescription="Create a new document." ma:contentTypeScope="" ma:versionID="1e94e28673f0d039f8c7f804c951847f">
  <xsd:schema xmlns:xsd="http://www.w3.org/2001/XMLSchema" xmlns:p="http://schemas.microsoft.com/office/2006/metadata/properties" xmlns:ns2="3dad766c-9e36-455d-8d7c-234eca89fec7" targetNamespace="http://schemas.microsoft.com/office/2006/metadata/properties" ma:root="true" ma:fieldsID="111b1d09fd174d8180c4ea5adcf5fafb" ns2:_="">
    <xsd:import namespace="3dad766c-9e36-455d-8d7c-234eca89fec7"/>
    <xsd:element name="properties">
      <xsd:complexType>
        <xsd:sequence>
          <xsd:element name="documentManagement">
            <xsd:complexType>
              <xsd:all>
                <xsd:element ref="ns2:Resource_x0020_Typ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3dad766c-9e36-455d-8d7c-234eca89fec7" elementFormDefault="qualified">
    <xsd:import namespace="http://schemas.microsoft.com/office/2006/documentManagement/types"/>
    <xsd:element name="Resource_x0020_Type" ma:index="8" nillable="true" ma:displayName="Resource Type" ma:default="" ma:internalName="Resource_x0020_Type" ma:requiredMultiChoice="true">
      <xsd:complexType>
        <xsd:complexContent>
          <xsd:extension base="dms:MultiChoiceFillIn">
            <xsd:sequence>
              <xsd:element name="Value" maxOccurs="unbounded" minOccurs="0" nillable="true">
                <xsd:simpleType>
                  <xsd:union memberTypes="dms:Text">
                    <xsd:simpleType>
                      <xsd:restriction base="dms:Choice">
                        <xsd:enumeration value="Academic"/>
                        <xsd:enumeration value="AP"/>
                        <xsd:enumeration value="Pre AP"/>
                        <xsd:enumeration value="Parent Resource"/>
                        <xsd:enumeration value="Student Resource"/>
                        <xsd:enumeration value="Publications"/>
                        <xsd:enumeration value="Homework"/>
                        <xsd:enumeration value="Other"/>
                      </xsd:restriction>
                    </xsd:simpleType>
                  </xsd:union>
                </xsd:simple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996767FC-9585-4BC1-9AFD-A95CE1990F27}">
  <ds:schemaRefs>
    <ds:schemaRef ds:uri="http://schemas.microsoft.com/office/2006/metadata/properties"/>
    <ds:schemaRef ds:uri="3dad766c-9e36-455d-8d7c-234eca89fec7"/>
  </ds:schemaRefs>
</ds:datastoreItem>
</file>

<file path=customXml/itemProps2.xml><?xml version="1.0" encoding="utf-8"?>
<ds:datastoreItem xmlns:ds="http://schemas.openxmlformats.org/officeDocument/2006/customXml" ds:itemID="{37D35019-6F4A-41E0-A5DD-BC98CDC741B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7B1E810-7202-41C2-ACEC-6963D626DE7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dad766c-9e36-455d-8d7c-234eca89fec7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2383</TotalTime>
  <Words>315</Words>
  <Application>Microsoft Office PowerPoint</Application>
  <PresentationFormat>On-screen Show (4:3)</PresentationFormat>
  <Paragraphs>116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Module</vt:lpstr>
      <vt:lpstr>Naming Acids and Bases</vt:lpstr>
      <vt:lpstr>Acids</vt:lpstr>
      <vt:lpstr>Properties of Acids</vt:lpstr>
      <vt:lpstr>Properties of Acids</vt:lpstr>
      <vt:lpstr>Naming Binary Acids</vt:lpstr>
      <vt:lpstr>Naming Binary Acids</vt:lpstr>
      <vt:lpstr>Naming Ternary Acids</vt:lpstr>
      <vt:lpstr>Naming Ternary Acids</vt:lpstr>
      <vt:lpstr>Bases</vt:lpstr>
      <vt:lpstr>Naming Bases</vt:lpstr>
    </vt:vector>
  </TitlesOfParts>
  <Company>Katy 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Acids and Bases Powerpoint - Updated</dc:title>
  <dc:creator>Kristin Haase-Alvey</dc:creator>
  <cp:lastModifiedBy>Windows User</cp:lastModifiedBy>
  <cp:revision>179</cp:revision>
  <dcterms:created xsi:type="dcterms:W3CDTF">2010-03-12T15:36:06Z</dcterms:created>
  <dcterms:modified xsi:type="dcterms:W3CDTF">2012-11-19T17:36:30Z</dcterms:modified>
  <cp:contentType>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0x0101008EE15530F9F60545B52DE8E9A53E995E</vt:lpwstr>
  </property>
</Properties>
</file>